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0" r:id="rId4"/>
    <p:sldId id="261" r:id="rId5"/>
    <p:sldId id="259" r:id="rId6"/>
    <p:sldId id="271" r:id="rId7"/>
    <p:sldId id="272" r:id="rId8"/>
    <p:sldId id="258" r:id="rId9"/>
  </p:sldIdLst>
  <p:sldSz cx="10058400" cy="7772400"/>
  <p:notesSz cx="9144000" cy="6858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ra Gonzalez" initials="MG" lastIdx="1" clrIdx="0">
    <p:extLst>
      <p:ext uri="{19B8F6BF-5375-455C-9EA6-DF929625EA0E}">
        <p15:presenceInfo xmlns="" xmlns:p15="http://schemas.microsoft.com/office/powerpoint/2012/main" userId="ee653e6e0d6123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09F"/>
    <a:srgbClr val="235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960" y="-25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3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0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6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3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1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4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A9EA-AD6F-4183-AE44-C176A8573077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0940-6221-461C-AE47-19E1E59A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8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898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7" b="14163"/>
          <a:stretch/>
        </p:blipFill>
        <p:spPr>
          <a:xfrm>
            <a:off x="0" y="1614809"/>
            <a:ext cx="10058400" cy="491700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550090"/>
            <a:ext cx="10058399" cy="1222310"/>
          </a:xfrm>
          <a:solidFill>
            <a:schemeClr val="tx1"/>
          </a:solidFill>
          <a:ln w="3175">
            <a:noFill/>
          </a:ln>
        </p:spPr>
        <p:txBody>
          <a:bodyPr>
            <a:normAutofit/>
          </a:bodyPr>
          <a:lstStyle/>
          <a:p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7477" y="6702749"/>
            <a:ext cx="362344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11501 </a:t>
            </a:r>
            <a:r>
              <a:rPr lang="fr-FR" sz="1400" dirty="0" err="1">
                <a:solidFill>
                  <a:schemeClr val="bg1"/>
                </a:solidFill>
              </a:rPr>
              <a:t>Lakeside</a:t>
            </a:r>
            <a:r>
              <a:rPr lang="fr-FR" sz="1400" dirty="0">
                <a:solidFill>
                  <a:schemeClr val="bg1"/>
                </a:solidFill>
              </a:rPr>
              <a:t> Dr</a:t>
            </a:r>
            <a:r>
              <a:rPr lang="fr-FR" sz="1400" dirty="0" smtClean="0">
                <a:solidFill>
                  <a:schemeClr val="bg1"/>
                </a:solidFill>
              </a:rPr>
              <a:t>., </a:t>
            </a:r>
            <a:r>
              <a:rPr lang="fr-FR" sz="1400" dirty="0">
                <a:solidFill>
                  <a:schemeClr val="bg1"/>
                </a:solidFill>
              </a:rPr>
              <a:t>S</a:t>
            </a:r>
            <a:r>
              <a:rPr lang="fr-FR" sz="1400" dirty="0" smtClean="0">
                <a:solidFill>
                  <a:schemeClr val="bg1"/>
                </a:solidFill>
              </a:rPr>
              <a:t>uite </a:t>
            </a:r>
            <a:r>
              <a:rPr lang="fr-FR" sz="1400" dirty="0">
                <a:solidFill>
                  <a:schemeClr val="bg1"/>
                </a:solidFill>
              </a:rPr>
              <a:t>#6312</a:t>
            </a: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Doral, FL 33178 U.S.A.</a:t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305-445-4888 | Fax. 305-397-1162</a:t>
            </a:r>
          </a:p>
          <a:p>
            <a:pPr algn="ctr"/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www.aerocraft.com </a:t>
            </a:r>
            <a:r>
              <a:rPr lang="en-US" sz="1210" dirty="0" smtClean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</a:t>
            </a: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info@aerocraft.com </a:t>
            </a:r>
            <a: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7298" y="710397"/>
            <a:ext cx="6611102" cy="67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latin typeface="PT Sans" panose="020B0503020203020204" pitchFamily="34" charset="0"/>
              </a:rPr>
              <a:t>Advising Buyers and Sellers </a:t>
            </a:r>
            <a:r>
              <a:rPr lang="en-US" sz="1800" b="1" dirty="0" smtClean="0">
                <a:latin typeface="PT Sans" panose="020B0503020203020204" pitchFamily="34" charset="0"/>
              </a:rPr>
              <a:t>In North &amp; South America since 1989</a:t>
            </a:r>
            <a:endParaRPr lang="en-US" sz="1800" b="1" dirty="0">
              <a:latin typeface="PT Sans" panose="020B0503020203020204" pitchFamily="34" charset="0"/>
            </a:endParaRP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35499" y="5878629"/>
            <a:ext cx="5322901" cy="63956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B709F"/>
                </a:solidFill>
                <a:latin typeface="PT Sans" panose="020B0503020203020204" pitchFamily="34" charset="0"/>
              </a:rPr>
              <a:t>1993 Gulfstream GIV-SP</a:t>
            </a:r>
            <a:endParaRPr lang="en-US" sz="32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2" name="Picture 1" descr="aerocraf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47718" cy="15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550090"/>
            <a:ext cx="10077060" cy="1222310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5292" y="6756803"/>
            <a:ext cx="3435877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11501 </a:t>
            </a:r>
            <a:r>
              <a:rPr lang="fr-FR" sz="1210" dirty="0" err="1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Lakeside</a:t>
            </a:r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Dr., Suite #6312</a:t>
            </a: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Doral, FL 33178 U.S.A.</a:t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305-445-4888 | Fax. 305-397-1162</a:t>
            </a:r>
          </a:p>
          <a:p>
            <a:pPr algn="r"/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www.aerocraft.com | info@aerocraft.com </a:t>
            </a:r>
            <a: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2800" y="5791200"/>
            <a:ext cx="4165600" cy="76328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09652"/>
            <a:ext cx="100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T Sans Narrow" panose="020B0506020203020204" pitchFamily="34" charset="0"/>
              </a:rPr>
              <a:t>Airframe </a:t>
            </a:r>
            <a:r>
              <a:rPr lang="en-US" sz="2400" dirty="0" smtClean="0">
                <a:latin typeface="PT Sans Narrow" panose="020B0506020203020204" pitchFamily="34" charset="0"/>
              </a:rPr>
              <a:t>&amp; </a:t>
            </a:r>
            <a:r>
              <a:rPr lang="en-US" sz="2400" dirty="0">
                <a:latin typeface="PT Sans Narrow" panose="020B0506020203020204" pitchFamily="34" charset="0"/>
              </a:rPr>
              <a:t>Engine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6593"/>
            <a:ext cx="1007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B709F"/>
                </a:solidFill>
                <a:latin typeface="PT Sans" panose="020B0503020203020204" pitchFamily="34" charset="0"/>
              </a:rPr>
              <a:t>1993 Gulfstream GIV-SP</a:t>
            </a:r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1" y="6756802"/>
            <a:ext cx="1520955" cy="76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6699" y="2738262"/>
            <a:ext cx="5697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B709F"/>
              </a:buClr>
              <a:buFont typeface="Wingdings" charset="2"/>
              <a:buChar char="§"/>
            </a:pPr>
            <a:r>
              <a:rPr lang="en-US" sz="2000" b="1" dirty="0" smtClean="0">
                <a:latin typeface="PT Sans Narrow"/>
                <a:ea typeface="Open Sans" panose="020B0606030504020204" pitchFamily="34" charset="0"/>
                <a:cs typeface="PT Sans Narrow"/>
              </a:rPr>
              <a:t>Aircraft Total Time: </a:t>
            </a:r>
            <a:r>
              <a:rPr lang="en-US" sz="2000" dirty="0" smtClean="0">
                <a:latin typeface="PT Sans Narrow"/>
                <a:ea typeface="Open Sans" panose="020B0606030504020204" pitchFamily="34" charset="0"/>
                <a:cs typeface="PT Sans Narrow"/>
              </a:rPr>
              <a:t>11,074</a:t>
            </a:r>
            <a:r>
              <a:rPr lang="en-US" sz="2000" dirty="0" smtClean="0">
                <a:latin typeface="PT Sans Narrow"/>
                <a:ea typeface="Open Sans" panose="020B0606030504020204" pitchFamily="34" charset="0"/>
                <a:cs typeface="PT Sans Narrow"/>
              </a:rPr>
              <a:t> </a:t>
            </a:r>
            <a:r>
              <a:rPr lang="en-US" sz="2000" dirty="0" err="1" smtClean="0">
                <a:latin typeface="PT Sans Narrow"/>
                <a:ea typeface="Open Sans" panose="020B0606030504020204" pitchFamily="34" charset="0"/>
                <a:cs typeface="PT Sans Narrow"/>
              </a:rPr>
              <a:t>Hrs</a:t>
            </a:r>
            <a:r>
              <a:rPr lang="en-US" sz="2000" dirty="0" smtClean="0">
                <a:latin typeface="PT Sans Narrow"/>
                <a:ea typeface="Open Sans" panose="020B0606030504020204" pitchFamily="34" charset="0"/>
                <a:cs typeface="PT Sans Narrow"/>
              </a:rPr>
              <a:t> | </a:t>
            </a:r>
            <a:r>
              <a:rPr lang="en-US" sz="2000" dirty="0" smtClean="0">
                <a:latin typeface="PT Sans Narrow"/>
                <a:ea typeface="Open Sans" panose="020B0606030504020204" pitchFamily="34" charset="0"/>
                <a:cs typeface="PT Sans Narrow"/>
              </a:rPr>
              <a:t>6,396</a:t>
            </a:r>
            <a:r>
              <a:rPr lang="en-US" sz="2000" dirty="0" smtClean="0">
                <a:latin typeface="PT Sans Narrow"/>
                <a:ea typeface="Open Sans" panose="020B0606030504020204" pitchFamily="34" charset="0"/>
                <a:cs typeface="PT Sans Narrow"/>
              </a:rPr>
              <a:t> </a:t>
            </a:r>
            <a:r>
              <a:rPr lang="en-US" sz="2000" dirty="0" smtClean="0">
                <a:latin typeface="PT Sans Narrow"/>
                <a:ea typeface="Open Sans" panose="020B0606030504020204" pitchFamily="34" charset="0"/>
                <a:cs typeface="PT Sans Narrow"/>
              </a:rPr>
              <a:t>Landings</a:t>
            </a:r>
            <a:r>
              <a:rPr lang="en-US" sz="2000" dirty="0" smtClean="0">
                <a:latin typeface="PT Sans Narrow"/>
                <a:cs typeface="PT Sans Narrow"/>
              </a:rPr>
              <a:t> </a:t>
            </a:r>
          </a:p>
          <a:p>
            <a:pPr marL="285750" indent="-285750">
              <a:buClr>
                <a:srgbClr val="2B709F"/>
              </a:buClr>
              <a:buFont typeface="Wingdings" charset="2"/>
              <a:buChar char="§"/>
            </a:pPr>
            <a:r>
              <a:rPr lang="en-US" sz="2000" b="1" dirty="0" smtClean="0">
                <a:latin typeface="PT Sans Narrow"/>
                <a:cs typeface="PT Sans Narrow"/>
              </a:rPr>
              <a:t>Engines: </a:t>
            </a:r>
            <a:r>
              <a:rPr lang="en-US" sz="2000" dirty="0">
                <a:latin typeface="PT Sans Narrow"/>
                <a:cs typeface="PT Sans Narrow"/>
              </a:rPr>
              <a:t>Rolls Royce TAY 611-8</a:t>
            </a:r>
            <a:endParaRPr lang="en-US" sz="2000" dirty="0" smtClean="0">
              <a:latin typeface="PT Sans Narrow"/>
              <a:cs typeface="PT Sans Narrow"/>
            </a:endParaRPr>
          </a:p>
          <a:p>
            <a:pPr marL="285750" indent="-285750">
              <a:buClr>
                <a:srgbClr val="2B709F"/>
              </a:buClr>
              <a:buFont typeface="Wingdings" charset="2"/>
              <a:buChar char="§"/>
            </a:pPr>
            <a:r>
              <a:rPr lang="en-US" sz="2000" b="1" dirty="0" smtClean="0">
                <a:latin typeface="PT Sans Narrow"/>
                <a:cs typeface="PT Sans Narrow"/>
              </a:rPr>
              <a:t>Engine (1): </a:t>
            </a:r>
            <a:r>
              <a:rPr lang="en-US" sz="2000" dirty="0" smtClean="0">
                <a:latin typeface="PT Sans Narrow"/>
                <a:cs typeface="PT Sans Narrow"/>
              </a:rPr>
              <a:t>10,931</a:t>
            </a:r>
            <a:r>
              <a:rPr lang="en-US" sz="2000" dirty="0" smtClean="0">
                <a:latin typeface="PT Sans Narrow"/>
                <a:cs typeface="PT Sans Narrow"/>
              </a:rPr>
              <a:t> </a:t>
            </a:r>
            <a:r>
              <a:rPr lang="en-US" sz="2000" dirty="0" err="1" smtClean="0">
                <a:latin typeface="PT Sans Narrow"/>
                <a:cs typeface="PT Sans Narrow"/>
              </a:rPr>
              <a:t>Hrs</a:t>
            </a:r>
            <a:r>
              <a:rPr lang="en-US" sz="2000" dirty="0" smtClean="0">
                <a:latin typeface="PT Sans Narrow"/>
                <a:cs typeface="PT Sans Narrow"/>
              </a:rPr>
              <a:t> TSN </a:t>
            </a:r>
            <a:r>
              <a:rPr lang="en-US" sz="2000" dirty="0" smtClean="0">
                <a:latin typeface="PT Sans Narrow"/>
                <a:cs typeface="PT Sans Narrow"/>
              </a:rPr>
              <a:t>| </a:t>
            </a:r>
            <a:r>
              <a:rPr lang="en-US" sz="2000" dirty="0" smtClean="0">
                <a:latin typeface="PT Sans Narrow"/>
                <a:cs typeface="PT Sans Narrow"/>
              </a:rPr>
              <a:t>6,992</a:t>
            </a:r>
            <a:r>
              <a:rPr lang="en-US" sz="2000" dirty="0" smtClean="0">
                <a:latin typeface="PT Sans Narrow"/>
                <a:cs typeface="PT Sans Narrow"/>
              </a:rPr>
              <a:t> </a:t>
            </a:r>
            <a:r>
              <a:rPr lang="en-US" sz="2000" dirty="0" smtClean="0">
                <a:latin typeface="PT Sans Narrow"/>
                <a:cs typeface="PT Sans Narrow"/>
              </a:rPr>
              <a:t>Cycles</a:t>
            </a:r>
          </a:p>
          <a:p>
            <a:pPr marL="285750" indent="-285750">
              <a:buClr>
                <a:srgbClr val="2B709F"/>
              </a:buClr>
              <a:buFont typeface="Wingdings" charset="2"/>
              <a:buChar char="§"/>
            </a:pPr>
            <a:r>
              <a:rPr lang="en-US" sz="2000" b="1" dirty="0" smtClean="0">
                <a:latin typeface="PT Sans Narrow"/>
                <a:cs typeface="PT Sans Narrow"/>
              </a:rPr>
              <a:t>Engine (2): </a:t>
            </a:r>
            <a:r>
              <a:rPr lang="en-US" sz="2000" dirty="0" smtClean="0">
                <a:latin typeface="PT Sans Narrow"/>
                <a:cs typeface="PT Sans Narrow"/>
              </a:rPr>
              <a:t>10,931</a:t>
            </a:r>
            <a:r>
              <a:rPr lang="en-US" sz="2000" dirty="0" smtClean="0">
                <a:latin typeface="PT Sans Narrow"/>
                <a:cs typeface="PT Sans Narrow"/>
              </a:rPr>
              <a:t> </a:t>
            </a:r>
            <a:r>
              <a:rPr lang="en-US" sz="2000" dirty="0" err="1" smtClean="0">
                <a:latin typeface="PT Sans Narrow"/>
                <a:cs typeface="PT Sans Narrow"/>
              </a:rPr>
              <a:t>Hrs</a:t>
            </a:r>
            <a:r>
              <a:rPr lang="en-US" sz="2000" dirty="0" smtClean="0">
                <a:latin typeface="PT Sans Narrow"/>
                <a:cs typeface="PT Sans Narrow"/>
              </a:rPr>
              <a:t> TSN </a:t>
            </a:r>
            <a:r>
              <a:rPr lang="en-US" sz="2000" dirty="0" smtClean="0">
                <a:latin typeface="PT Sans Narrow"/>
                <a:cs typeface="PT Sans Narrow"/>
              </a:rPr>
              <a:t>| </a:t>
            </a:r>
            <a:r>
              <a:rPr lang="en-US" sz="2000" dirty="0" smtClean="0">
                <a:latin typeface="PT Sans Narrow"/>
                <a:cs typeface="PT Sans Narrow"/>
              </a:rPr>
              <a:t>6,992</a:t>
            </a:r>
            <a:r>
              <a:rPr lang="en-US" sz="2000" dirty="0" smtClean="0">
                <a:latin typeface="PT Sans Narrow"/>
                <a:cs typeface="PT Sans Narrow"/>
              </a:rPr>
              <a:t> </a:t>
            </a:r>
            <a:r>
              <a:rPr lang="en-US" sz="2000" dirty="0" smtClean="0">
                <a:latin typeface="PT Sans Narrow"/>
                <a:cs typeface="PT Sans Narrow"/>
              </a:rPr>
              <a:t>Cycles</a:t>
            </a:r>
          </a:p>
          <a:p>
            <a:pPr marL="285750" indent="-285750">
              <a:buClr>
                <a:srgbClr val="2B709F"/>
              </a:buClr>
              <a:buFont typeface="Wingdings" charset="2"/>
              <a:buChar char="§"/>
            </a:pPr>
            <a:r>
              <a:rPr lang="en-US" sz="2000" b="1" dirty="0" smtClean="0">
                <a:latin typeface="PT Sans Narrow"/>
                <a:cs typeface="PT Sans Narrow"/>
              </a:rPr>
              <a:t>APU: </a:t>
            </a:r>
            <a:r>
              <a:rPr lang="en-US" sz="2000" dirty="0">
                <a:latin typeface="PT Sans Narrow"/>
                <a:cs typeface="PT Sans Narrow"/>
              </a:rPr>
              <a:t>Honeywell GTCP-36-100</a:t>
            </a:r>
            <a:r>
              <a:rPr lang="pt-BR" sz="2000" dirty="0" smtClean="0">
                <a:latin typeface="PT Sans Narrow"/>
                <a:cs typeface="PT Sans Narrow"/>
              </a:rPr>
              <a:t>| 4,929 </a:t>
            </a:r>
            <a:r>
              <a:rPr lang="pt-BR" sz="2000" dirty="0" err="1" smtClean="0">
                <a:latin typeface="PT Sans Narrow"/>
                <a:cs typeface="PT Sans Narrow"/>
              </a:rPr>
              <a:t>Hrs</a:t>
            </a:r>
            <a:endParaRPr lang="en-US" sz="2000" dirty="0">
              <a:latin typeface="PT Sans Narrow"/>
              <a:cs typeface="PT Sans Narrow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95663"/>
            <a:ext cx="10058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87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550090"/>
            <a:ext cx="10077060" cy="1222310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5292" y="6756803"/>
            <a:ext cx="3435877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11501 </a:t>
            </a:r>
            <a:r>
              <a:rPr lang="fr-FR" sz="1210" dirty="0" err="1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Lakeside</a:t>
            </a:r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Dr., Suite #6312</a:t>
            </a: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Doral, FL 33178 U.S.A.</a:t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305-445-4888 | Fax. 305-397-1162</a:t>
            </a:r>
          </a:p>
          <a:p>
            <a:pPr algn="r"/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www.aerocraft.com | info@aerocraft.com </a:t>
            </a:r>
            <a: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09652"/>
            <a:ext cx="100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T Sans Narrow" panose="020B0506020203020204" pitchFamily="34" charset="0"/>
              </a:rPr>
              <a:t>Avionics</a:t>
            </a:r>
            <a:endParaRPr lang="en-US" sz="2400" dirty="0">
              <a:latin typeface="PT Sans Narrow" panose="020B05060202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5873"/>
            <a:ext cx="1007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B709F"/>
                </a:solidFill>
                <a:latin typeface="PT Sans" panose="020B0503020203020204" pitchFamily="34" charset="0"/>
              </a:rPr>
              <a:t>1993 Gulfstream GIV-SP</a:t>
            </a:r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1" y="6756802"/>
            <a:ext cx="1520955" cy="7650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" y="1286800"/>
            <a:ext cx="10058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57690" y="2296281"/>
            <a:ext cx="49424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Honeywell SPZ-8000 EFIS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Triple </a:t>
            </a:r>
            <a:r>
              <a:rPr lang="en-US" sz="1800" dirty="0">
                <a:latin typeface="PT Sans Narrow"/>
                <a:cs typeface="PT Sans Narrow"/>
              </a:rPr>
              <a:t>Honeywell </a:t>
            </a:r>
            <a:r>
              <a:rPr lang="en-US" sz="1800" dirty="0" err="1">
                <a:latin typeface="PT Sans Narrow"/>
                <a:cs typeface="PT Sans Narrow"/>
              </a:rPr>
              <a:t>Laseref</a:t>
            </a:r>
            <a:r>
              <a:rPr lang="en-US" sz="1800" dirty="0">
                <a:latin typeface="PT Sans Narrow"/>
                <a:cs typeface="PT Sans Narrow"/>
              </a:rPr>
              <a:t> II Inertial Reference Units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COMMS</a:t>
            </a:r>
            <a:r>
              <a:rPr lang="en-US" sz="1800" dirty="0">
                <a:latin typeface="PT Sans Narrow"/>
                <a:cs typeface="PT Sans Narrow"/>
              </a:rPr>
              <a:t>: Dual Collins VHF-422C w/ 8.33 spacing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NAVS</a:t>
            </a:r>
            <a:r>
              <a:rPr lang="en-US" sz="1800" dirty="0">
                <a:latin typeface="PT Sans Narrow"/>
                <a:cs typeface="PT Sans Narrow"/>
              </a:rPr>
              <a:t>: Dual Collins VIR-432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DME</a:t>
            </a:r>
            <a:r>
              <a:rPr lang="en-US" sz="1800" dirty="0">
                <a:latin typeface="PT Sans Narrow"/>
                <a:cs typeface="PT Sans Narrow"/>
              </a:rPr>
              <a:t>: Dual Collins DME-442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FMS</a:t>
            </a:r>
            <a:r>
              <a:rPr lang="en-US" sz="1800" dirty="0">
                <a:latin typeface="PT Sans Narrow"/>
                <a:cs typeface="PT Sans Narrow"/>
              </a:rPr>
              <a:t>: Dual Honeywell NZ-2000 w/dual GPS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RADAR</a:t>
            </a:r>
            <a:r>
              <a:rPr lang="en-US" sz="1800" dirty="0">
                <a:latin typeface="PT Sans Narrow"/>
                <a:cs typeface="PT Sans Narrow"/>
              </a:rPr>
              <a:t>: Honeywell Primus 880 w/ turbulence detection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TCAS</a:t>
            </a:r>
            <a:r>
              <a:rPr lang="en-US" sz="1800" dirty="0">
                <a:latin typeface="PT Sans Narrow"/>
                <a:cs typeface="PT Sans Narrow"/>
              </a:rPr>
              <a:t>: Honeywell TCAS-2000 w/change 7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Honeywell </a:t>
            </a:r>
            <a:r>
              <a:rPr lang="en-US" sz="1800" dirty="0">
                <a:latin typeface="PT Sans Narrow"/>
                <a:cs typeface="PT Sans Narrow"/>
              </a:rPr>
              <a:t>EGPWS w/ </a:t>
            </a:r>
            <a:r>
              <a:rPr lang="en-US" sz="1800" dirty="0" err="1">
                <a:latin typeface="PT Sans Narrow"/>
                <a:cs typeface="PT Sans Narrow"/>
              </a:rPr>
              <a:t>Windshear</a:t>
            </a:r>
            <a:r>
              <a:rPr lang="en-US" sz="1800" dirty="0">
                <a:latin typeface="PT Sans Narrow"/>
                <a:cs typeface="PT Sans Narrow"/>
              </a:rPr>
              <a:t> system</a:t>
            </a:r>
            <a:endParaRPr lang="en-US" sz="1800" dirty="0">
              <a:latin typeface="PT Sans Narrow"/>
              <a:cs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5232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50090"/>
            <a:ext cx="10077060" cy="1222310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5292" y="6756803"/>
            <a:ext cx="3435877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11501 </a:t>
            </a:r>
            <a:r>
              <a:rPr lang="fr-FR" sz="1210" dirty="0" err="1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Lakeside</a:t>
            </a:r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Dr., Suite #6312</a:t>
            </a: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Doral, FL 33178 U.S.A.</a:t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305-445-4888 | Fax. 305-397-1162</a:t>
            </a:r>
          </a:p>
          <a:p>
            <a:pPr algn="r"/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www.aerocraft.com | info@aerocraft.com </a:t>
            </a:r>
            <a: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2800" y="5791200"/>
            <a:ext cx="4165600" cy="76328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845940"/>
            <a:ext cx="100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T Sans Narrow" panose="020B0506020203020204" pitchFamily="34" charset="0"/>
              </a:rPr>
              <a:t>Features</a:t>
            </a:r>
            <a:endParaRPr lang="en-US" sz="2400" dirty="0">
              <a:latin typeface="PT Sans Narrow" panose="020B05060202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661" y="217727"/>
            <a:ext cx="1007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B709F"/>
                </a:solidFill>
                <a:latin typeface="PT Sans" panose="020B0503020203020204" pitchFamily="34" charset="0"/>
              </a:rPr>
              <a:t>1993 Gulfstream GIV-SP</a:t>
            </a:r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1" y="6756802"/>
            <a:ext cx="1520955" cy="7650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395663"/>
            <a:ext cx="10058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7819" y="1468194"/>
            <a:ext cx="46742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b="1" dirty="0" smtClean="0">
                <a:latin typeface="PT Sans Narrow"/>
                <a:ea typeface="Open Sans" panose="020B0606030504020204" pitchFamily="34" charset="0"/>
                <a:cs typeface="PT Sans Narrow"/>
              </a:rPr>
              <a:t>FEATURES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FM Immunity </a:t>
            </a:r>
            <a:endParaRPr lang="en-US" sz="1800" dirty="0" smtClean="0">
              <a:latin typeface="PT Sans Narrow"/>
              <a:cs typeface="PT Sans Narrow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RNP </a:t>
            </a:r>
            <a:r>
              <a:rPr lang="en-US" sz="1800" dirty="0">
                <a:latin typeface="PT Sans Narrow"/>
                <a:cs typeface="PT Sans Narrow"/>
              </a:rPr>
              <a:t>5-10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Fairchild F-1000 Digital </a:t>
            </a:r>
            <a:r>
              <a:rPr lang="en-US" sz="1800" dirty="0" smtClean="0">
                <a:latin typeface="PT Sans Narrow"/>
                <a:cs typeface="PT Sans Narrow"/>
              </a:rPr>
              <a:t>FDR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LED </a:t>
            </a:r>
            <a:r>
              <a:rPr lang="en-US" sz="1800" dirty="0">
                <a:latin typeface="PT Sans Narrow"/>
                <a:cs typeface="PT Sans Narrow"/>
              </a:rPr>
              <a:t>Interior Lighting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Fairchild FA-2100 Digital CVR </a:t>
            </a:r>
            <a:endParaRPr lang="en-US" sz="1800" dirty="0" smtClean="0">
              <a:latin typeface="PT Sans Narrow"/>
              <a:cs typeface="PT Sans Narrow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Convection </a:t>
            </a:r>
            <a:r>
              <a:rPr lang="en-US" sz="1800" dirty="0">
                <a:latin typeface="PT Sans Narrow"/>
                <a:cs typeface="PT Sans Narrow"/>
              </a:rPr>
              <a:t>Oven/Microwave/Dual Coffee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Maker RVSM Certified </a:t>
            </a:r>
            <a:endParaRPr lang="en-US" sz="1800" dirty="0" smtClean="0">
              <a:latin typeface="PT Sans Narrow"/>
              <a:cs typeface="PT Sans Narrow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Bose </a:t>
            </a:r>
            <a:r>
              <a:rPr lang="en-US" sz="1800" dirty="0">
                <a:latin typeface="PT Sans Narrow"/>
                <a:cs typeface="PT Sans Narrow"/>
              </a:rPr>
              <a:t>Passenger Audio System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err="1">
                <a:latin typeface="PT Sans Narrow"/>
                <a:cs typeface="PT Sans Narrow"/>
              </a:rPr>
              <a:t>Artex</a:t>
            </a:r>
            <a:r>
              <a:rPr lang="en-US" sz="1800" dirty="0">
                <a:latin typeface="PT Sans Narrow"/>
                <a:cs typeface="PT Sans Narrow"/>
              </a:rPr>
              <a:t> 110-406 ELT </a:t>
            </a:r>
            <a:endParaRPr lang="en-US" sz="1800" dirty="0" smtClean="0">
              <a:latin typeface="PT Sans Narrow"/>
              <a:cs typeface="PT Sans Narrow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Airshow</a:t>
            </a:r>
            <a:r>
              <a:rPr lang="en-US" sz="1800" dirty="0">
                <a:latin typeface="PT Sans Narrow"/>
                <a:cs typeface="PT Sans Narrow"/>
              </a:rPr>
              <a:t>/Rosen 400 Video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Honeywell SAT AFIS </a:t>
            </a:r>
            <a:endParaRPr lang="en-US" sz="1800" dirty="0" smtClean="0">
              <a:latin typeface="PT Sans Narrow"/>
              <a:cs typeface="PT Sans Narrow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CD</a:t>
            </a:r>
            <a:r>
              <a:rPr lang="en-US" sz="1800" dirty="0">
                <a:latin typeface="PT Sans Narrow"/>
                <a:cs typeface="PT Sans Narrow"/>
              </a:rPr>
              <a:t>/DVD Entertainment/Information System</a:t>
            </a:r>
            <a:endParaRPr lang="en-US" sz="1800" b="1" dirty="0" smtClean="0">
              <a:latin typeface="PT Sans Narrow"/>
              <a:ea typeface="Open Sans" panose="020B0606030504020204" pitchFamily="34" charset="0"/>
              <a:cs typeface="PT Sans Narrow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1800" b="1" dirty="0" smtClean="0">
              <a:latin typeface="PT Sans Narrow"/>
              <a:ea typeface="Open Sans" panose="020B0606030504020204" pitchFamily="34" charset="0"/>
              <a:cs typeface="PT Sans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17" y="5225449"/>
            <a:ext cx="5262979" cy="1232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PT Sans Narrow"/>
                <a:cs typeface="PT Sans Narrow"/>
              </a:rPr>
              <a:t>MAINTENANCE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Operation 1,4,5 &amp;6 Inspections Completed: July 2016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Operation 7 (36-month) &amp; 8 (72-month) Due: February 2018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Damage History: No</a:t>
            </a:r>
            <a:endParaRPr lang="en-US" sz="1800" b="1" dirty="0">
              <a:latin typeface="PT Sans Narrow"/>
              <a:cs typeface="PT Sans Narrow"/>
            </a:endParaRPr>
          </a:p>
        </p:txBody>
      </p:sp>
      <p:pic>
        <p:nvPicPr>
          <p:cNvPr id="6" name="Picture 5" descr="IMG_233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85" y="1560376"/>
            <a:ext cx="3540894" cy="47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6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550090"/>
            <a:ext cx="10077060" cy="1222310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5292" y="6756803"/>
            <a:ext cx="3435877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11501 </a:t>
            </a:r>
            <a:r>
              <a:rPr lang="fr-FR" sz="1210" dirty="0" err="1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Lakeside</a:t>
            </a:r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Dr., Suite #6312</a:t>
            </a: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Doral, FL 33178 U.S.A.</a:t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305-445-4888 | Fax. 305-397-1162</a:t>
            </a:r>
          </a:p>
          <a:p>
            <a:pPr algn="r"/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www.aerocraft.com | info@aerocraft.com </a:t>
            </a:r>
            <a: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09652"/>
            <a:ext cx="100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T Sans Narrow" panose="020B0506020203020204" pitchFamily="34" charset="0"/>
              </a:rPr>
              <a:t>Exterior</a:t>
            </a:r>
            <a:r>
              <a:rPr lang="en-US" sz="2400" smtClean="0">
                <a:latin typeface="PT Sans Narrow" panose="020B0506020203020204" pitchFamily="34" charset="0"/>
              </a:rPr>
              <a:t>&amp; Interior</a:t>
            </a:r>
            <a:endParaRPr lang="en-US" sz="2400" dirty="0">
              <a:latin typeface="PT Sans Narrow" panose="020B05060202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6593"/>
            <a:ext cx="1007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B709F"/>
                </a:solidFill>
                <a:latin typeface="PT Sans" panose="020B0503020203020204" pitchFamily="34" charset="0"/>
              </a:rPr>
              <a:t>1993 Gulfstream GIV-SP</a:t>
            </a:r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1" y="6756802"/>
            <a:ext cx="1520955" cy="7650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323087"/>
            <a:ext cx="10058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1437" y="1997291"/>
            <a:ext cx="68401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PT Sans Narrow"/>
                <a:cs typeface="PT Sans Narrow"/>
              </a:rPr>
              <a:t>INTERIOR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New 2016. Thirteen-passenger </a:t>
            </a:r>
            <a:r>
              <a:rPr lang="en-US" sz="1800" dirty="0" err="1">
                <a:latin typeface="PT Sans Narrow"/>
                <a:cs typeface="PT Sans Narrow"/>
              </a:rPr>
              <a:t>fireblocked</a:t>
            </a:r>
            <a:r>
              <a:rPr lang="en-US" sz="1800" dirty="0">
                <a:latin typeface="PT Sans Narrow"/>
                <a:cs typeface="PT Sans Narrow"/>
              </a:rPr>
              <a:t> </a:t>
            </a:r>
            <a:r>
              <a:rPr lang="en-US" sz="1800" dirty="0" smtClean="0">
                <a:latin typeface="PT Sans Narrow"/>
                <a:cs typeface="PT Sans Narrow"/>
              </a:rPr>
              <a:t>interior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Forward </a:t>
            </a:r>
            <a:r>
              <a:rPr lang="en-US" sz="1800" dirty="0">
                <a:latin typeface="PT Sans Narrow"/>
                <a:cs typeface="PT Sans Narrow"/>
              </a:rPr>
              <a:t>club seating </a:t>
            </a:r>
            <a:r>
              <a:rPr lang="en-US" sz="1800" dirty="0" smtClean="0">
                <a:latin typeface="PT Sans Narrow"/>
                <a:cs typeface="PT Sans Narrow"/>
              </a:rPr>
              <a:t>arrangement</a:t>
            </a:r>
            <a:r>
              <a:rPr lang="en-US" sz="1800" dirty="0">
                <a:latin typeface="PT Sans Narrow"/>
                <a:cs typeface="PT Sans Narrow"/>
              </a:rPr>
              <a:t> </a:t>
            </a:r>
            <a:r>
              <a:rPr lang="en-US" sz="1800" dirty="0" smtClean="0">
                <a:latin typeface="PT Sans Narrow"/>
                <a:cs typeface="PT Sans Narrow"/>
              </a:rPr>
              <a:t>and mid</a:t>
            </a:r>
            <a:r>
              <a:rPr lang="en-US" sz="1800" dirty="0">
                <a:latin typeface="PT Sans Narrow"/>
                <a:cs typeface="PT Sans Narrow"/>
              </a:rPr>
              <a:t>-Cabin three seat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Divan opposite two club </a:t>
            </a:r>
            <a:r>
              <a:rPr lang="en-US" sz="1800" dirty="0" smtClean="0">
                <a:latin typeface="PT Sans Narrow"/>
                <a:cs typeface="PT Sans Narrow"/>
              </a:rPr>
              <a:t>seats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Aft </a:t>
            </a:r>
            <a:r>
              <a:rPr lang="en-US" sz="1800" dirty="0">
                <a:latin typeface="PT Sans Narrow"/>
                <a:cs typeface="PT Sans Narrow"/>
              </a:rPr>
              <a:t>d</a:t>
            </a:r>
            <a:r>
              <a:rPr lang="en-US" sz="1800" dirty="0" smtClean="0">
                <a:latin typeface="PT Sans Narrow"/>
                <a:cs typeface="PT Sans Narrow"/>
              </a:rPr>
              <a:t>ouble </a:t>
            </a:r>
            <a:r>
              <a:rPr lang="en-US" sz="1800" dirty="0">
                <a:latin typeface="PT Sans Narrow"/>
                <a:cs typeface="PT Sans Narrow"/>
              </a:rPr>
              <a:t>c</a:t>
            </a:r>
            <a:r>
              <a:rPr lang="en-US" sz="1800" dirty="0" smtClean="0">
                <a:latin typeface="PT Sans Narrow"/>
                <a:cs typeface="PT Sans Narrow"/>
              </a:rPr>
              <a:t>lub </a:t>
            </a:r>
            <a:r>
              <a:rPr lang="en-US" sz="1800" dirty="0">
                <a:latin typeface="PT Sans Narrow"/>
                <a:cs typeface="PT Sans Narrow"/>
              </a:rPr>
              <a:t>seats with </a:t>
            </a:r>
            <a:r>
              <a:rPr lang="en-US" sz="1800" dirty="0" smtClean="0">
                <a:latin typeface="PT Sans Narrow"/>
                <a:cs typeface="PT Sans Narrow"/>
              </a:rPr>
              <a:t>table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Ivory </a:t>
            </a:r>
            <a:r>
              <a:rPr lang="en-US" sz="1800" dirty="0">
                <a:latin typeface="PT Sans Narrow"/>
                <a:cs typeface="PT Sans Narrow"/>
              </a:rPr>
              <a:t>w</a:t>
            </a:r>
            <a:r>
              <a:rPr lang="en-US" sz="1800" dirty="0" smtClean="0">
                <a:latin typeface="PT Sans Narrow"/>
                <a:cs typeface="PT Sans Narrow"/>
              </a:rPr>
              <a:t>hite </a:t>
            </a:r>
            <a:r>
              <a:rPr lang="en-US" sz="1800" dirty="0">
                <a:latin typeface="PT Sans Narrow"/>
                <a:cs typeface="PT Sans Narrow"/>
              </a:rPr>
              <a:t>c</a:t>
            </a:r>
            <a:r>
              <a:rPr lang="en-US" sz="1800" dirty="0" smtClean="0">
                <a:latin typeface="PT Sans Narrow"/>
                <a:cs typeface="PT Sans Narrow"/>
              </a:rPr>
              <a:t>arpet </a:t>
            </a:r>
            <a:r>
              <a:rPr lang="en-US" sz="1800" dirty="0">
                <a:latin typeface="PT Sans Narrow"/>
                <a:cs typeface="PT Sans Narrow"/>
              </a:rPr>
              <a:t>throughout </a:t>
            </a:r>
            <a:r>
              <a:rPr lang="en-US" sz="1800" dirty="0">
                <a:latin typeface="PT Sans Narrow"/>
                <a:cs typeface="PT Sans Narrow"/>
              </a:rPr>
              <a:t>c</a:t>
            </a:r>
            <a:r>
              <a:rPr lang="en-US" sz="1800" dirty="0" smtClean="0">
                <a:latin typeface="PT Sans Narrow"/>
                <a:cs typeface="PT Sans Narrow"/>
              </a:rPr>
              <a:t>abin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Aft forward </a:t>
            </a:r>
            <a:r>
              <a:rPr lang="en-US" sz="1800" dirty="0">
                <a:latin typeface="PT Sans Narrow"/>
                <a:cs typeface="PT Sans Narrow"/>
              </a:rPr>
              <a:t>p</a:t>
            </a:r>
            <a:r>
              <a:rPr lang="en-US" sz="1800" dirty="0" smtClean="0">
                <a:latin typeface="PT Sans Narrow"/>
                <a:cs typeface="PT Sans Narrow"/>
              </a:rPr>
              <a:t>otty </a:t>
            </a:r>
            <a:r>
              <a:rPr lang="en-US" sz="1800" dirty="0">
                <a:latin typeface="PT Sans Narrow"/>
                <a:cs typeface="PT Sans Narrow"/>
              </a:rPr>
              <a:t>and </a:t>
            </a:r>
            <a:r>
              <a:rPr lang="en-US" sz="1800" dirty="0" smtClean="0">
                <a:latin typeface="PT Sans Narrow"/>
                <a:cs typeface="PT Sans Narrow"/>
              </a:rPr>
              <a:t>full </a:t>
            </a:r>
            <a:r>
              <a:rPr lang="en-US" sz="1800" dirty="0">
                <a:latin typeface="PT Sans Narrow"/>
                <a:cs typeface="PT Sans Narrow"/>
              </a:rPr>
              <a:t>Aft </a:t>
            </a:r>
            <a:r>
              <a:rPr lang="en-US" sz="1800" dirty="0" smtClean="0">
                <a:latin typeface="PT Sans Narrow"/>
                <a:cs typeface="PT Sans Narrow"/>
              </a:rPr>
              <a:t>lavatory </a:t>
            </a:r>
            <a:r>
              <a:rPr lang="en-US" sz="1800" dirty="0">
                <a:latin typeface="PT Sans Narrow"/>
                <a:cs typeface="PT Sans Narrow"/>
              </a:rPr>
              <a:t>with </a:t>
            </a:r>
            <a:r>
              <a:rPr lang="en-US" sz="1800" dirty="0" smtClean="0">
                <a:latin typeface="PT Sans Narrow"/>
                <a:cs typeface="PT Sans Narrow"/>
              </a:rPr>
              <a:t>sink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LED Lighting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latin typeface="PT Sans Narrow"/>
                <a:cs typeface="PT Sans Narrow"/>
              </a:rPr>
              <a:t>Personal </a:t>
            </a:r>
            <a:r>
              <a:rPr lang="en-US" sz="1800" dirty="0">
                <a:latin typeface="PT Sans Narrow"/>
                <a:cs typeface="PT Sans Narrow"/>
              </a:rPr>
              <a:t>Entertainment Monitors at all Club </a:t>
            </a:r>
            <a:r>
              <a:rPr lang="en-US" sz="1800" dirty="0" smtClean="0">
                <a:latin typeface="PT Sans Narrow"/>
                <a:cs typeface="PT Sans Narrow"/>
              </a:rPr>
              <a:t>Seat</a:t>
            </a:r>
            <a:endParaRPr lang="is-IS" sz="1600" dirty="0">
              <a:latin typeface="PT Sans Narrow"/>
              <a:cs typeface="PT Sans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723" y="4928415"/>
            <a:ext cx="5533822" cy="67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PT Sans Narrow"/>
                <a:cs typeface="PT Sans Narrow"/>
              </a:rPr>
              <a:t>EXTERIOR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PT Sans Narrow"/>
                <a:cs typeface="PT Sans Narrow"/>
              </a:rPr>
              <a:t>New 2016 Overall </a:t>
            </a:r>
            <a:r>
              <a:rPr lang="en-US" sz="1800" dirty="0" smtClean="0">
                <a:latin typeface="PT Sans Narrow"/>
                <a:cs typeface="PT Sans Narrow"/>
              </a:rPr>
              <a:t>White</a:t>
            </a:r>
            <a:endParaRPr lang="en-US" sz="1800" dirty="0">
              <a:latin typeface="PT Sans Narrow"/>
              <a:cs typeface="PT Sans Narrow"/>
            </a:endParaRPr>
          </a:p>
        </p:txBody>
      </p:sp>
      <p:pic>
        <p:nvPicPr>
          <p:cNvPr id="8" name="Picture 7" descr="IMG_232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88" y="1560377"/>
            <a:ext cx="3570383" cy="47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550090"/>
            <a:ext cx="10077060" cy="1222310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5292" y="6756803"/>
            <a:ext cx="3435877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11501 </a:t>
            </a:r>
            <a:r>
              <a:rPr lang="fr-FR" sz="1210" dirty="0" err="1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Lakeside</a:t>
            </a:r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Dr., Suite #6312</a:t>
            </a: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Doral, FL 33178 U.S.A.</a:t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305-445-4888 | Fax. 305-397-1162</a:t>
            </a:r>
          </a:p>
          <a:p>
            <a:pPr algn="r"/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www.aerocraft.com | info@aerocraft.com </a:t>
            </a:r>
            <a: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09652"/>
            <a:ext cx="100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T Sans Narrow" panose="020B0506020203020204" pitchFamily="34" charset="0"/>
              </a:rPr>
              <a:t>Exterior</a:t>
            </a:r>
            <a:r>
              <a:rPr lang="en-US" sz="2400" smtClean="0">
                <a:latin typeface="PT Sans Narrow" panose="020B0506020203020204" pitchFamily="34" charset="0"/>
              </a:rPr>
              <a:t>&amp; Interior</a:t>
            </a:r>
            <a:endParaRPr lang="en-US" sz="2400" dirty="0">
              <a:latin typeface="PT Sans Narrow" panose="020B05060202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6593"/>
            <a:ext cx="1007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B709F"/>
                </a:solidFill>
                <a:latin typeface="PT Sans" panose="020B0503020203020204" pitchFamily="34" charset="0"/>
              </a:rPr>
              <a:t>1993 Gulfstream GIV-SP</a:t>
            </a:r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1" y="6756802"/>
            <a:ext cx="1520955" cy="7650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323087"/>
            <a:ext cx="10058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MG_233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8" y="1415225"/>
            <a:ext cx="3731115" cy="4974820"/>
          </a:xfrm>
          <a:prstGeom prst="rect">
            <a:avLst/>
          </a:prstGeom>
        </p:spPr>
      </p:pic>
      <p:pic>
        <p:nvPicPr>
          <p:cNvPr id="8" name="Picture 7" descr="IMG_232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47" y="1433369"/>
            <a:ext cx="3708114" cy="49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8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550090"/>
            <a:ext cx="10077060" cy="1222310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5292" y="6756803"/>
            <a:ext cx="3435877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11501 </a:t>
            </a:r>
            <a:r>
              <a:rPr lang="fr-FR" sz="1210" dirty="0" err="1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Lakeside</a:t>
            </a:r>
            <a:r>
              <a:rPr lang="fr-FR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Dr., Suite #6312</a:t>
            </a: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Doral, FL 33178 U.S.A.</a:t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305-445-4888 | Fax. 305-397-1162</a:t>
            </a:r>
          </a:p>
          <a:p>
            <a:pPr algn="r"/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www.aerocraft.com | info@aerocraft.com </a:t>
            </a:r>
            <a: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09652"/>
            <a:ext cx="100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T Sans Narrow" panose="020B0506020203020204" pitchFamily="34" charset="0"/>
              </a:rPr>
              <a:t>Exterior</a:t>
            </a:r>
            <a:r>
              <a:rPr lang="en-US" sz="2400" smtClean="0">
                <a:latin typeface="PT Sans Narrow" panose="020B0506020203020204" pitchFamily="34" charset="0"/>
              </a:rPr>
              <a:t>&amp; Interior</a:t>
            </a:r>
            <a:endParaRPr lang="en-US" sz="2400" dirty="0">
              <a:latin typeface="PT Sans Narrow" panose="020B05060202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6593"/>
            <a:ext cx="1007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B709F"/>
                </a:solidFill>
                <a:latin typeface="PT Sans" panose="020B0503020203020204" pitchFamily="34" charset="0"/>
              </a:rPr>
              <a:t>1993 Gulfstream GIV-SP</a:t>
            </a:r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1" y="6756802"/>
            <a:ext cx="1520955" cy="7650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323087"/>
            <a:ext cx="10058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MG_232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52" y="1530948"/>
            <a:ext cx="3556160" cy="4741547"/>
          </a:xfrm>
          <a:prstGeom prst="rect">
            <a:avLst/>
          </a:prstGeom>
        </p:spPr>
      </p:pic>
      <p:pic>
        <p:nvPicPr>
          <p:cNvPr id="8" name="Picture 7" descr="IMG_2328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07" y="1524089"/>
            <a:ext cx="3544821" cy="47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550090"/>
            <a:ext cx="10077060" cy="1222310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226808" y="6702876"/>
            <a:ext cx="362344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11501 </a:t>
            </a:r>
            <a:r>
              <a:rPr lang="fr-FR" sz="1400" dirty="0" err="1">
                <a:solidFill>
                  <a:schemeClr val="bg1"/>
                </a:solidFill>
              </a:rPr>
              <a:t>Lakeside</a:t>
            </a:r>
            <a:r>
              <a:rPr lang="fr-FR" sz="1400" dirty="0">
                <a:solidFill>
                  <a:schemeClr val="bg1"/>
                </a:solidFill>
              </a:rPr>
              <a:t> Dr</a:t>
            </a:r>
            <a:r>
              <a:rPr lang="fr-FR" sz="1400" dirty="0" smtClean="0">
                <a:solidFill>
                  <a:schemeClr val="bg1"/>
                </a:solidFill>
              </a:rPr>
              <a:t>., </a:t>
            </a:r>
            <a:r>
              <a:rPr lang="fr-FR" sz="1400" dirty="0">
                <a:solidFill>
                  <a:schemeClr val="bg1"/>
                </a:solidFill>
              </a:rPr>
              <a:t>S</a:t>
            </a:r>
            <a:r>
              <a:rPr lang="fr-FR" sz="1400" dirty="0" smtClean="0">
                <a:solidFill>
                  <a:schemeClr val="bg1"/>
                </a:solidFill>
              </a:rPr>
              <a:t>uite </a:t>
            </a:r>
            <a:r>
              <a:rPr lang="fr-FR" sz="1400" dirty="0">
                <a:solidFill>
                  <a:schemeClr val="bg1"/>
                </a:solidFill>
              </a:rPr>
              <a:t>#6312</a:t>
            </a: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Doral, FL 33178 U.S.A.</a:t>
            </a:r>
            <a:b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305-445-4888 | Fax. 305-397-1162</a:t>
            </a:r>
          </a:p>
          <a:p>
            <a:pPr algn="ctr"/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www.aerocraft.com </a:t>
            </a:r>
            <a:r>
              <a:rPr lang="en-US" sz="1210" dirty="0" smtClean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</a:t>
            </a:r>
            <a:r>
              <a:rPr lang="en-US" sz="1210" dirty="0">
                <a:solidFill>
                  <a:schemeClr val="bg1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info@aerocraft.com </a:t>
            </a:r>
            <a: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3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3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erocra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513"/>
            <a:ext cx="10058400" cy="47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34709</TotalTime>
  <Words>394</Words>
  <Application>Microsoft Macintosh PowerPoint</Application>
  <PresentationFormat>Custom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Mayra Gonzalez</dc:creator>
  <cp:lastModifiedBy>marco bartocci</cp:lastModifiedBy>
  <cp:revision>201</cp:revision>
  <dcterms:created xsi:type="dcterms:W3CDTF">2016-01-19T23:54:04Z</dcterms:created>
  <dcterms:modified xsi:type="dcterms:W3CDTF">2016-12-14T15:18:08Z</dcterms:modified>
</cp:coreProperties>
</file>